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  <p:sldMasterId id="2147483782" r:id="rId2"/>
  </p:sldMasterIdLst>
  <p:notesMasterIdLst>
    <p:notesMasterId r:id="rId17"/>
  </p:notesMasterIdLst>
  <p:sldIdLst>
    <p:sldId id="256" r:id="rId3"/>
    <p:sldId id="258" r:id="rId4"/>
    <p:sldId id="262" r:id="rId5"/>
    <p:sldId id="273" r:id="rId6"/>
    <p:sldId id="269" r:id="rId7"/>
    <p:sldId id="259" r:id="rId8"/>
    <p:sldId id="260" r:id="rId9"/>
    <p:sldId id="265" r:id="rId10"/>
    <p:sldId id="266" r:id="rId11"/>
    <p:sldId id="276" r:id="rId12"/>
    <p:sldId id="263" r:id="rId13"/>
    <p:sldId id="274" r:id="rId14"/>
    <p:sldId id="277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21ADEF91-B83A-40E4-80B2-52F715EF4AD5}">
          <p14:sldIdLst>
            <p14:sldId id="256"/>
            <p14:sldId id="258"/>
            <p14:sldId id="262"/>
            <p14:sldId id="273"/>
            <p14:sldId id="269"/>
            <p14:sldId id="259"/>
            <p14:sldId id="260"/>
            <p14:sldId id="265"/>
            <p14:sldId id="266"/>
            <p14:sldId id="276"/>
            <p14:sldId id="263"/>
            <p14:sldId id="274"/>
            <p14:sldId id="277"/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50" autoAdjust="0"/>
    <p:restoredTop sz="79365" autoAdjust="0"/>
  </p:normalViewPr>
  <p:slideViewPr>
    <p:cSldViewPr snapToGrid="0">
      <p:cViewPr varScale="1">
        <p:scale>
          <a:sx n="60" d="100"/>
          <a:sy n="60" d="100"/>
        </p:scale>
        <p:origin x="53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E05007-21FF-4E05-9E01-D94D4F77853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0EFE7101-B47F-4921-9465-DC3DB05B6CD9}">
      <dgm:prSet phldrT="[文字]"/>
      <dgm:spPr/>
      <dgm:t>
        <a:bodyPr/>
        <a:lstStyle/>
        <a:p>
          <a:r>
            <a:rPr lang="zh-TW" altLang="en-US" dirty="0"/>
            <a:t>遇到情緒壓力</a:t>
          </a:r>
        </a:p>
      </dgm:t>
    </dgm:pt>
    <dgm:pt modelId="{4D1CABCB-3E06-4E59-A5D1-C3889C491DE9}" type="parTrans" cxnId="{CBFF39D0-D988-47D3-8825-ECD7F2557380}">
      <dgm:prSet/>
      <dgm:spPr/>
      <dgm:t>
        <a:bodyPr/>
        <a:lstStyle/>
        <a:p>
          <a:endParaRPr lang="zh-TW" altLang="en-US"/>
        </a:p>
      </dgm:t>
    </dgm:pt>
    <dgm:pt modelId="{2E763219-CFCB-44FB-A9EB-3BC925F92715}" type="sibTrans" cxnId="{CBFF39D0-D988-47D3-8825-ECD7F2557380}">
      <dgm:prSet/>
      <dgm:spPr/>
      <dgm:t>
        <a:bodyPr/>
        <a:lstStyle/>
        <a:p>
          <a:endParaRPr lang="zh-TW" altLang="en-US"/>
        </a:p>
      </dgm:t>
    </dgm:pt>
    <dgm:pt modelId="{E5973A45-380E-49EE-8BD9-CE7BE0DE298C}">
      <dgm:prSet phldrT="[文字]"/>
      <dgm:spPr/>
      <dgm:t>
        <a:bodyPr/>
        <a:lstStyle/>
        <a:p>
          <a:r>
            <a:rPr lang="zh-TW" altLang="en-US" dirty="0"/>
            <a:t>方便接觸網路</a:t>
          </a:r>
        </a:p>
      </dgm:t>
    </dgm:pt>
    <dgm:pt modelId="{01E97AD4-D424-40A0-BF67-2C9EA38DA395}" type="parTrans" cxnId="{1D56A644-4BC0-496C-A004-A2DB24F58F89}">
      <dgm:prSet/>
      <dgm:spPr/>
      <dgm:t>
        <a:bodyPr/>
        <a:lstStyle/>
        <a:p>
          <a:endParaRPr lang="zh-TW" altLang="en-US"/>
        </a:p>
      </dgm:t>
    </dgm:pt>
    <dgm:pt modelId="{94E66821-6CD1-483B-A802-A5FCC22EDF01}" type="sibTrans" cxnId="{1D56A644-4BC0-496C-A004-A2DB24F58F89}">
      <dgm:prSet/>
      <dgm:spPr/>
      <dgm:t>
        <a:bodyPr/>
        <a:lstStyle/>
        <a:p>
          <a:endParaRPr lang="zh-TW" altLang="en-US"/>
        </a:p>
      </dgm:t>
    </dgm:pt>
    <dgm:pt modelId="{403C357E-D50A-4700-9AB0-FB0EF87AA7C8}">
      <dgm:prSet phldrT="[文字]"/>
      <dgm:spPr/>
      <dgm:t>
        <a:bodyPr/>
        <a:lstStyle/>
        <a:p>
          <a:r>
            <a:rPr lang="zh-TW" altLang="en-US" dirty="0"/>
            <a:t>得到情緒紓解</a:t>
          </a:r>
        </a:p>
      </dgm:t>
    </dgm:pt>
    <dgm:pt modelId="{C5FFD694-5E5D-46E7-A5BF-16EDA221B47A}" type="parTrans" cxnId="{C227F300-F416-4CB3-80BD-5E62B9FDAAA2}">
      <dgm:prSet/>
      <dgm:spPr/>
      <dgm:t>
        <a:bodyPr/>
        <a:lstStyle/>
        <a:p>
          <a:endParaRPr lang="zh-TW" altLang="en-US"/>
        </a:p>
      </dgm:t>
    </dgm:pt>
    <dgm:pt modelId="{4CCC3C4E-A73B-4556-873E-E521510460EC}" type="sibTrans" cxnId="{C227F300-F416-4CB3-80BD-5E62B9FDAAA2}">
      <dgm:prSet/>
      <dgm:spPr/>
      <dgm:t>
        <a:bodyPr/>
        <a:lstStyle/>
        <a:p>
          <a:endParaRPr lang="zh-TW" altLang="en-US"/>
        </a:p>
      </dgm:t>
    </dgm:pt>
    <dgm:pt modelId="{0F0AC668-B417-471E-B858-2A758C172416}" type="pres">
      <dgm:prSet presAssocID="{F8E05007-21FF-4E05-9E01-D94D4F778537}" presName="Name0" presStyleCnt="0">
        <dgm:presLayoutVars>
          <dgm:dir/>
          <dgm:animLvl val="lvl"/>
          <dgm:resizeHandles val="exact"/>
        </dgm:presLayoutVars>
      </dgm:prSet>
      <dgm:spPr/>
    </dgm:pt>
    <dgm:pt modelId="{B81E6D12-59EA-4B45-ADBF-E548152B5811}" type="pres">
      <dgm:prSet presAssocID="{0EFE7101-B47F-4921-9465-DC3DB05B6CD9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544FC1-E432-486E-A6D7-BAB8A7232D90}" type="pres">
      <dgm:prSet presAssocID="{2E763219-CFCB-44FB-A9EB-3BC925F92715}" presName="parTxOnlySpace" presStyleCnt="0"/>
      <dgm:spPr/>
    </dgm:pt>
    <dgm:pt modelId="{62556379-FB38-42C4-8E71-AB6C2902D2DF}" type="pres">
      <dgm:prSet presAssocID="{E5973A45-380E-49EE-8BD9-CE7BE0DE298C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0F01F2-A6D8-4483-B86C-D1D7DD7FDD9A}" type="pres">
      <dgm:prSet presAssocID="{94E66821-6CD1-483B-A802-A5FCC22EDF01}" presName="parTxOnlySpace" presStyleCnt="0"/>
      <dgm:spPr/>
    </dgm:pt>
    <dgm:pt modelId="{53D6AB33-F6D1-4C84-AE64-8DF1E21A72BB}" type="pres">
      <dgm:prSet presAssocID="{403C357E-D50A-4700-9AB0-FB0EF87AA7C8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F3CA475-A9B5-4571-870A-64E90F9E89FE}" type="presOf" srcId="{E5973A45-380E-49EE-8BD9-CE7BE0DE298C}" destId="{62556379-FB38-42C4-8E71-AB6C2902D2DF}" srcOrd="0" destOrd="0" presId="urn:microsoft.com/office/officeart/2005/8/layout/chevron1"/>
    <dgm:cxn modelId="{D1345516-F574-41D9-A5D5-0ACC30F6B1DF}" type="presOf" srcId="{403C357E-D50A-4700-9AB0-FB0EF87AA7C8}" destId="{53D6AB33-F6D1-4C84-AE64-8DF1E21A72BB}" srcOrd="0" destOrd="0" presId="urn:microsoft.com/office/officeart/2005/8/layout/chevron1"/>
    <dgm:cxn modelId="{CBFF39D0-D988-47D3-8825-ECD7F2557380}" srcId="{F8E05007-21FF-4E05-9E01-D94D4F778537}" destId="{0EFE7101-B47F-4921-9465-DC3DB05B6CD9}" srcOrd="0" destOrd="0" parTransId="{4D1CABCB-3E06-4E59-A5D1-C3889C491DE9}" sibTransId="{2E763219-CFCB-44FB-A9EB-3BC925F92715}"/>
    <dgm:cxn modelId="{C227F300-F416-4CB3-80BD-5E62B9FDAAA2}" srcId="{F8E05007-21FF-4E05-9E01-D94D4F778537}" destId="{403C357E-D50A-4700-9AB0-FB0EF87AA7C8}" srcOrd="2" destOrd="0" parTransId="{C5FFD694-5E5D-46E7-A5BF-16EDA221B47A}" sibTransId="{4CCC3C4E-A73B-4556-873E-E521510460EC}"/>
    <dgm:cxn modelId="{A38ABBBE-FA02-4887-B38A-F119AA2D5ED9}" type="presOf" srcId="{F8E05007-21FF-4E05-9E01-D94D4F778537}" destId="{0F0AC668-B417-471E-B858-2A758C172416}" srcOrd="0" destOrd="0" presId="urn:microsoft.com/office/officeart/2005/8/layout/chevron1"/>
    <dgm:cxn modelId="{1D56A644-4BC0-496C-A004-A2DB24F58F89}" srcId="{F8E05007-21FF-4E05-9E01-D94D4F778537}" destId="{E5973A45-380E-49EE-8BD9-CE7BE0DE298C}" srcOrd="1" destOrd="0" parTransId="{01E97AD4-D424-40A0-BF67-2C9EA38DA395}" sibTransId="{94E66821-6CD1-483B-A802-A5FCC22EDF01}"/>
    <dgm:cxn modelId="{8E94C441-6568-4B8A-A7D5-2F7C688B1930}" type="presOf" srcId="{0EFE7101-B47F-4921-9465-DC3DB05B6CD9}" destId="{B81E6D12-59EA-4B45-ADBF-E548152B5811}" srcOrd="0" destOrd="0" presId="urn:microsoft.com/office/officeart/2005/8/layout/chevron1"/>
    <dgm:cxn modelId="{A93F94A1-BCDA-4D32-85FB-3F3A945650EB}" type="presParOf" srcId="{0F0AC668-B417-471E-B858-2A758C172416}" destId="{B81E6D12-59EA-4B45-ADBF-E548152B5811}" srcOrd="0" destOrd="0" presId="urn:microsoft.com/office/officeart/2005/8/layout/chevron1"/>
    <dgm:cxn modelId="{6AB31E29-8339-46ED-A03E-26213D77A59A}" type="presParOf" srcId="{0F0AC668-B417-471E-B858-2A758C172416}" destId="{08544FC1-E432-486E-A6D7-BAB8A7232D90}" srcOrd="1" destOrd="0" presId="urn:microsoft.com/office/officeart/2005/8/layout/chevron1"/>
    <dgm:cxn modelId="{A58C8986-322D-43E2-986C-1A22A68C4E8A}" type="presParOf" srcId="{0F0AC668-B417-471E-B858-2A758C172416}" destId="{62556379-FB38-42C4-8E71-AB6C2902D2DF}" srcOrd="2" destOrd="0" presId="urn:microsoft.com/office/officeart/2005/8/layout/chevron1"/>
    <dgm:cxn modelId="{CB803407-33C7-44C0-AFEF-47E2AEAB00DD}" type="presParOf" srcId="{0F0AC668-B417-471E-B858-2A758C172416}" destId="{220F01F2-A6D8-4483-B86C-D1D7DD7FDD9A}" srcOrd="3" destOrd="0" presId="urn:microsoft.com/office/officeart/2005/8/layout/chevron1"/>
    <dgm:cxn modelId="{80072DC2-EA39-4942-A9AC-26589F3496A7}" type="presParOf" srcId="{0F0AC668-B417-471E-B858-2A758C172416}" destId="{53D6AB33-F6D1-4C84-AE64-8DF1E21A72BB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CADC8B-5E4B-4A9A-B4F3-CC64142ADA8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E7424C37-1BD6-4C0B-AF6A-FCFFA5B3A9D1}">
      <dgm:prSet phldrT="[文字]"/>
      <dgm:spPr/>
      <dgm:t>
        <a:bodyPr/>
        <a:lstStyle/>
        <a:p>
          <a:r>
            <a:rPr lang="zh-TW" altLang="en-US" dirty="0"/>
            <a:t>增加上網行為</a:t>
          </a:r>
        </a:p>
      </dgm:t>
    </dgm:pt>
    <dgm:pt modelId="{2F1FD4AB-C18D-4E0C-8D5C-4FD77F4A873A}" type="parTrans" cxnId="{EC8498B5-9E32-43EB-AD71-E0CA94A2CD68}">
      <dgm:prSet/>
      <dgm:spPr/>
      <dgm:t>
        <a:bodyPr/>
        <a:lstStyle/>
        <a:p>
          <a:endParaRPr lang="zh-TW" altLang="en-US"/>
        </a:p>
      </dgm:t>
    </dgm:pt>
    <dgm:pt modelId="{09A933A8-B03E-4119-874D-4065F0317A8E}" type="sibTrans" cxnId="{EC8498B5-9E32-43EB-AD71-E0CA94A2CD68}">
      <dgm:prSet/>
      <dgm:spPr/>
      <dgm:t>
        <a:bodyPr/>
        <a:lstStyle/>
        <a:p>
          <a:endParaRPr lang="zh-TW" altLang="en-US"/>
        </a:p>
      </dgm:t>
    </dgm:pt>
    <dgm:pt modelId="{7F445133-1715-4585-964B-F318F029B362}">
      <dgm:prSet phldrT="[文字]"/>
      <dgm:spPr/>
      <dgm:t>
        <a:bodyPr/>
        <a:lstStyle/>
        <a:p>
          <a:r>
            <a:rPr lang="zh-TW" altLang="en-US" dirty="0"/>
            <a:t>生活問題持續惡化</a:t>
          </a:r>
        </a:p>
      </dgm:t>
    </dgm:pt>
    <dgm:pt modelId="{A113FAC6-F8D6-477A-B493-147ADA866944}" type="parTrans" cxnId="{020ACAEC-3A98-4E41-953B-899CF1F82F52}">
      <dgm:prSet/>
      <dgm:spPr/>
      <dgm:t>
        <a:bodyPr/>
        <a:lstStyle/>
        <a:p>
          <a:endParaRPr lang="zh-TW" altLang="en-US"/>
        </a:p>
      </dgm:t>
    </dgm:pt>
    <dgm:pt modelId="{5F5D144D-3936-4293-8958-B1285F6A5218}" type="sibTrans" cxnId="{020ACAEC-3A98-4E41-953B-899CF1F82F52}">
      <dgm:prSet/>
      <dgm:spPr/>
      <dgm:t>
        <a:bodyPr/>
        <a:lstStyle/>
        <a:p>
          <a:endParaRPr lang="zh-TW" altLang="en-US"/>
        </a:p>
      </dgm:t>
    </dgm:pt>
    <dgm:pt modelId="{E062D0AD-71C2-4F11-B961-FCF65C5E2B4B}">
      <dgm:prSet phldrT="[文字]"/>
      <dgm:spPr/>
      <dgm:t>
        <a:bodyPr/>
        <a:lstStyle/>
        <a:p>
          <a:r>
            <a:rPr lang="zh-TW" altLang="en-US" dirty="0"/>
            <a:t>方便取得網路</a:t>
          </a:r>
        </a:p>
      </dgm:t>
    </dgm:pt>
    <dgm:pt modelId="{22AFB028-1939-4D17-A1ED-A46BC3D1B9D4}" type="parTrans" cxnId="{322F6943-5D34-419D-B8FF-C7840130C912}">
      <dgm:prSet/>
      <dgm:spPr/>
      <dgm:t>
        <a:bodyPr/>
        <a:lstStyle/>
        <a:p>
          <a:endParaRPr lang="zh-TW" altLang="en-US"/>
        </a:p>
      </dgm:t>
    </dgm:pt>
    <dgm:pt modelId="{D69C2ED6-AE7E-4847-805D-85F517BC9EA4}" type="sibTrans" cxnId="{322F6943-5D34-419D-B8FF-C7840130C912}">
      <dgm:prSet/>
      <dgm:spPr/>
      <dgm:t>
        <a:bodyPr/>
        <a:lstStyle/>
        <a:p>
          <a:endParaRPr lang="zh-TW" altLang="en-US"/>
        </a:p>
      </dgm:t>
    </dgm:pt>
    <dgm:pt modelId="{61E8F343-0CA2-4996-835F-C2949B5EE7A3}" type="pres">
      <dgm:prSet presAssocID="{4ECADC8B-5E4B-4A9A-B4F3-CC64142ADA82}" presName="Name0" presStyleCnt="0">
        <dgm:presLayoutVars>
          <dgm:dir/>
          <dgm:animLvl val="lvl"/>
          <dgm:resizeHandles val="exact"/>
        </dgm:presLayoutVars>
      </dgm:prSet>
      <dgm:spPr/>
    </dgm:pt>
    <dgm:pt modelId="{C3F8D6AE-5FF6-4525-B02D-50ADF28B7575}" type="pres">
      <dgm:prSet presAssocID="{E7424C37-1BD6-4C0B-AF6A-FCFFA5B3A9D1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C5BBA2-7E9D-4886-B502-FD5B64FF44CC}" type="pres">
      <dgm:prSet presAssocID="{09A933A8-B03E-4119-874D-4065F0317A8E}" presName="parTxOnlySpace" presStyleCnt="0"/>
      <dgm:spPr/>
    </dgm:pt>
    <dgm:pt modelId="{5416D363-38BB-49EC-BE64-5D8191752592}" type="pres">
      <dgm:prSet presAssocID="{7F445133-1715-4585-964B-F318F029B362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705B76C-90E6-4CC9-BB1F-D1EA4B939085}" type="pres">
      <dgm:prSet presAssocID="{5F5D144D-3936-4293-8958-B1285F6A5218}" presName="parTxOnlySpace" presStyleCnt="0"/>
      <dgm:spPr/>
    </dgm:pt>
    <dgm:pt modelId="{30BB40FE-4B61-4EE8-A240-7BED11FB8F44}" type="pres">
      <dgm:prSet presAssocID="{E062D0AD-71C2-4F11-B961-FCF65C5E2B4B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8468700-EB81-474F-8917-C5B2A6DB2661}" type="presOf" srcId="{E062D0AD-71C2-4F11-B961-FCF65C5E2B4B}" destId="{30BB40FE-4B61-4EE8-A240-7BED11FB8F44}" srcOrd="0" destOrd="0" presId="urn:microsoft.com/office/officeart/2005/8/layout/chevron1"/>
    <dgm:cxn modelId="{CA85C1D5-61CF-4F1E-86D3-E5D69D1956EF}" type="presOf" srcId="{7F445133-1715-4585-964B-F318F029B362}" destId="{5416D363-38BB-49EC-BE64-5D8191752592}" srcOrd="0" destOrd="0" presId="urn:microsoft.com/office/officeart/2005/8/layout/chevron1"/>
    <dgm:cxn modelId="{322F6943-5D34-419D-B8FF-C7840130C912}" srcId="{4ECADC8B-5E4B-4A9A-B4F3-CC64142ADA82}" destId="{E062D0AD-71C2-4F11-B961-FCF65C5E2B4B}" srcOrd="2" destOrd="0" parTransId="{22AFB028-1939-4D17-A1ED-A46BC3D1B9D4}" sibTransId="{D69C2ED6-AE7E-4847-805D-85F517BC9EA4}"/>
    <dgm:cxn modelId="{020ACAEC-3A98-4E41-953B-899CF1F82F52}" srcId="{4ECADC8B-5E4B-4A9A-B4F3-CC64142ADA82}" destId="{7F445133-1715-4585-964B-F318F029B362}" srcOrd="1" destOrd="0" parTransId="{A113FAC6-F8D6-477A-B493-147ADA866944}" sibTransId="{5F5D144D-3936-4293-8958-B1285F6A5218}"/>
    <dgm:cxn modelId="{5F08B560-0AD1-4D5B-AFE7-074748E5D3AC}" type="presOf" srcId="{E7424C37-1BD6-4C0B-AF6A-FCFFA5B3A9D1}" destId="{C3F8D6AE-5FF6-4525-B02D-50ADF28B7575}" srcOrd="0" destOrd="0" presId="urn:microsoft.com/office/officeart/2005/8/layout/chevron1"/>
    <dgm:cxn modelId="{6E43AF93-E40E-4E54-A9F6-75612DEA7B7F}" type="presOf" srcId="{4ECADC8B-5E4B-4A9A-B4F3-CC64142ADA82}" destId="{61E8F343-0CA2-4996-835F-C2949B5EE7A3}" srcOrd="0" destOrd="0" presId="urn:microsoft.com/office/officeart/2005/8/layout/chevron1"/>
    <dgm:cxn modelId="{EC8498B5-9E32-43EB-AD71-E0CA94A2CD68}" srcId="{4ECADC8B-5E4B-4A9A-B4F3-CC64142ADA82}" destId="{E7424C37-1BD6-4C0B-AF6A-FCFFA5B3A9D1}" srcOrd="0" destOrd="0" parTransId="{2F1FD4AB-C18D-4E0C-8D5C-4FD77F4A873A}" sibTransId="{09A933A8-B03E-4119-874D-4065F0317A8E}"/>
    <dgm:cxn modelId="{288F3988-3A29-4ADA-8BE6-40D2244B43D1}" type="presParOf" srcId="{61E8F343-0CA2-4996-835F-C2949B5EE7A3}" destId="{C3F8D6AE-5FF6-4525-B02D-50ADF28B7575}" srcOrd="0" destOrd="0" presId="urn:microsoft.com/office/officeart/2005/8/layout/chevron1"/>
    <dgm:cxn modelId="{C0822F92-794A-4873-8F1D-A421AA24F332}" type="presParOf" srcId="{61E8F343-0CA2-4996-835F-C2949B5EE7A3}" destId="{F4C5BBA2-7E9D-4886-B502-FD5B64FF44CC}" srcOrd="1" destOrd="0" presId="urn:microsoft.com/office/officeart/2005/8/layout/chevron1"/>
    <dgm:cxn modelId="{85D1D359-311B-41EA-8A44-50705DB3EC8C}" type="presParOf" srcId="{61E8F343-0CA2-4996-835F-C2949B5EE7A3}" destId="{5416D363-38BB-49EC-BE64-5D8191752592}" srcOrd="2" destOrd="0" presId="urn:microsoft.com/office/officeart/2005/8/layout/chevron1"/>
    <dgm:cxn modelId="{06BFC4D8-E006-4EE0-8032-F854FF5FB42E}" type="presParOf" srcId="{61E8F343-0CA2-4996-835F-C2949B5EE7A3}" destId="{2705B76C-90E6-4CC9-BB1F-D1EA4B939085}" srcOrd="3" destOrd="0" presId="urn:microsoft.com/office/officeart/2005/8/layout/chevron1"/>
    <dgm:cxn modelId="{989DF548-0CCA-4334-BE9A-F2509440514B}" type="presParOf" srcId="{61E8F343-0CA2-4996-835F-C2949B5EE7A3}" destId="{30BB40FE-4B61-4EE8-A240-7BED11FB8F44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E6D12-59EA-4B45-ADBF-E548152B5811}">
      <dsp:nvSpPr>
        <dsp:cNvPr id="0" name=""/>
        <dsp:cNvSpPr/>
      </dsp:nvSpPr>
      <dsp:spPr>
        <a:xfrm>
          <a:off x="2402" y="2123955"/>
          <a:ext cx="2926892" cy="117075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/>
            <a:t>遇到情緒壓力</a:t>
          </a:r>
        </a:p>
      </dsp:txBody>
      <dsp:txXfrm>
        <a:off x="587780" y="2123955"/>
        <a:ext cx="1756136" cy="1170756"/>
      </dsp:txXfrm>
    </dsp:sp>
    <dsp:sp modelId="{62556379-FB38-42C4-8E71-AB6C2902D2DF}">
      <dsp:nvSpPr>
        <dsp:cNvPr id="0" name=""/>
        <dsp:cNvSpPr/>
      </dsp:nvSpPr>
      <dsp:spPr>
        <a:xfrm>
          <a:off x="2636605" y="2123955"/>
          <a:ext cx="2926892" cy="117075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/>
            <a:t>方便接觸網路</a:t>
          </a:r>
        </a:p>
      </dsp:txBody>
      <dsp:txXfrm>
        <a:off x="3221983" y="2123955"/>
        <a:ext cx="1756136" cy="1170756"/>
      </dsp:txXfrm>
    </dsp:sp>
    <dsp:sp modelId="{53D6AB33-F6D1-4C84-AE64-8DF1E21A72BB}">
      <dsp:nvSpPr>
        <dsp:cNvPr id="0" name=""/>
        <dsp:cNvSpPr/>
      </dsp:nvSpPr>
      <dsp:spPr>
        <a:xfrm>
          <a:off x="5270808" y="2123955"/>
          <a:ext cx="2926892" cy="117075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/>
            <a:t>得到情緒紓解</a:t>
          </a:r>
        </a:p>
      </dsp:txBody>
      <dsp:txXfrm>
        <a:off x="5856186" y="2123955"/>
        <a:ext cx="1756136" cy="11707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8D6AE-5FF6-4525-B02D-50ADF28B7575}">
      <dsp:nvSpPr>
        <dsp:cNvPr id="0" name=""/>
        <dsp:cNvSpPr/>
      </dsp:nvSpPr>
      <dsp:spPr>
        <a:xfrm>
          <a:off x="2381" y="1161580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/>
            <a:t>增加上網行為</a:t>
          </a:r>
        </a:p>
      </dsp:txBody>
      <dsp:txXfrm>
        <a:off x="582612" y="1161580"/>
        <a:ext cx="1740694" cy="1160462"/>
      </dsp:txXfrm>
    </dsp:sp>
    <dsp:sp modelId="{5416D363-38BB-49EC-BE64-5D8191752592}">
      <dsp:nvSpPr>
        <dsp:cNvPr id="0" name=""/>
        <dsp:cNvSpPr/>
      </dsp:nvSpPr>
      <dsp:spPr>
        <a:xfrm>
          <a:off x="2613421" y="1161580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/>
            <a:t>生活問題持續惡化</a:t>
          </a:r>
        </a:p>
      </dsp:txBody>
      <dsp:txXfrm>
        <a:off x="3193652" y="1161580"/>
        <a:ext cx="1740694" cy="1160462"/>
      </dsp:txXfrm>
    </dsp:sp>
    <dsp:sp modelId="{30BB40FE-4B61-4EE8-A240-7BED11FB8F44}">
      <dsp:nvSpPr>
        <dsp:cNvPr id="0" name=""/>
        <dsp:cNvSpPr/>
      </dsp:nvSpPr>
      <dsp:spPr>
        <a:xfrm>
          <a:off x="5224462" y="1161580"/>
          <a:ext cx="2901156" cy="116046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36005" rIns="36005" bIns="3600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700" kern="1200" dirty="0"/>
            <a:t>方便取得網路</a:t>
          </a:r>
        </a:p>
      </dsp:txBody>
      <dsp:txXfrm>
        <a:off x="5804693" y="1161580"/>
        <a:ext cx="1740694" cy="1160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239166-B001-4DE7-ACA8-C9105760618E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22CD7-6207-43A7-BABC-CA0E2B5FD5F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3119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emm2rko2g8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eb.pts.org.tw/php/event/livehouse.in/index.html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>
                <a:hlinkClick r:id="rId3"/>
              </a:rPr>
              <a:t>https://www.youtube.com/watch?v=Semm2rko2g8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22CD7-6207-43A7-BABC-CA0E2B5FD5F2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3315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>
                <a:hlinkClick r:id="rId3"/>
              </a:rPr>
              <a:t>http://web.pts.org.tw/php/event/livehouse.in/index.html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22CD7-6207-43A7-BABC-CA0E2B5FD5F2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856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22CD7-6207-43A7-BABC-CA0E2B5FD5F2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9833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5598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5678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0489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0077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847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475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1557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8117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5174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5906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42380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1132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87185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05099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58380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79601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08362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78302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72372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79126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08091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5657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5865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27E9E9A-3F91-449B-A0F1-51D12B853D85}" type="datetimeFigureOut">
              <a:rPr lang="zh-TW" altLang="en-US" smtClean="0"/>
              <a:t>2019/12/4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53335D3B-02B7-4946-AB01-C833108150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91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hyperlink" Target="https://www.youtube.com/watch?v=IHPqTAQlY5I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/>
              <a:t>網路成癮的辨識與輔導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TW" sz="2800" b="1" dirty="0"/>
              <a:t>2019/12/4</a:t>
            </a:r>
          </a:p>
          <a:p>
            <a:r>
              <a:rPr lang="zh-TW" altLang="en-US" sz="2800" b="1" dirty="0"/>
              <a:t>輔導室：王明卉 老師</a:t>
            </a:r>
          </a:p>
        </p:txBody>
      </p:sp>
    </p:spTree>
    <p:extLst>
      <p:ext uri="{BB962C8B-B14F-4D97-AF65-F5344CB8AC3E}">
        <p14:creationId xmlns:p14="http://schemas.microsoft.com/office/powerpoint/2010/main" val="197890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遊戲成癮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障礙症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TW" sz="4000" dirty="0"/>
              <a:t>WHO ICD-11</a:t>
            </a:r>
            <a:r>
              <a:rPr lang="zh-TW" altLang="en-US" sz="4000" dirty="0"/>
              <a:t>定義</a:t>
            </a:r>
            <a:endParaRPr lang="en-US" altLang="zh-TW" sz="4000" dirty="0"/>
          </a:p>
          <a:p>
            <a:pPr marL="0" indent="0">
              <a:buNone/>
            </a:pPr>
            <a:r>
              <a:rPr lang="zh-TW" altLang="en-US" sz="3200" dirty="0"/>
              <a:t>一種</a:t>
            </a:r>
            <a:r>
              <a:rPr lang="zh-TW" altLang="en-US" sz="3200" dirty="0">
                <a:solidFill>
                  <a:srgbClr val="FF0000"/>
                </a:solidFill>
              </a:rPr>
              <a:t>持續</a:t>
            </a:r>
            <a:r>
              <a:rPr lang="zh-TW" altLang="en-US" sz="3200" dirty="0"/>
              <a:t>或</a:t>
            </a:r>
            <a:r>
              <a:rPr lang="zh-TW" altLang="en-US" sz="3200" dirty="0">
                <a:solidFill>
                  <a:srgbClr val="FF0000"/>
                </a:solidFill>
              </a:rPr>
              <a:t>反覆</a:t>
            </a:r>
            <a:r>
              <a:rPr lang="zh-TW" altLang="en-US" sz="3200" dirty="0"/>
              <a:t>的遊戲行為模式，可能是連線、或離線，呈現：</a:t>
            </a:r>
            <a:endParaRPr lang="en-US" altLang="zh-TW" sz="3200" dirty="0"/>
          </a:p>
          <a:p>
            <a:pPr marL="742950" indent="-742950">
              <a:buFont typeface="+mj-lt"/>
              <a:buAutoNum type="arabicPeriod"/>
            </a:pPr>
            <a:r>
              <a:rPr lang="zh-TW" altLang="en-US" sz="3200" dirty="0"/>
              <a:t>失控的遊戲</a:t>
            </a:r>
            <a:endParaRPr lang="en-US" altLang="zh-TW" sz="3200" dirty="0"/>
          </a:p>
          <a:p>
            <a:pPr marL="742950" indent="-742950">
              <a:buFont typeface="+mj-lt"/>
              <a:buAutoNum type="arabicPeriod"/>
            </a:pPr>
            <a:r>
              <a:rPr lang="zh-TW" altLang="en-US" sz="3200" dirty="0"/>
              <a:t>遊戲</a:t>
            </a:r>
            <a:r>
              <a:rPr lang="zh-TW" altLang="en-US" sz="3200" dirty="0">
                <a:solidFill>
                  <a:srgbClr val="FF0000"/>
                </a:solidFill>
              </a:rPr>
              <a:t>重要性增加</a:t>
            </a:r>
            <a:endParaRPr lang="en-US" altLang="zh-TW" sz="3200" dirty="0">
              <a:solidFill>
                <a:srgbClr val="FF0000"/>
              </a:solidFill>
            </a:endParaRPr>
          </a:p>
          <a:p>
            <a:pPr marL="742950" indent="-742950">
              <a:buFont typeface="+mj-lt"/>
              <a:buAutoNum type="arabicPeriod"/>
            </a:pPr>
            <a:r>
              <a:rPr lang="zh-TW" altLang="en-US" sz="3200" dirty="0"/>
              <a:t>即使出現</a:t>
            </a:r>
            <a:r>
              <a:rPr lang="zh-TW" altLang="en-US" sz="3200" dirty="0">
                <a:solidFill>
                  <a:srgbClr val="FF0000"/>
                </a:solidFill>
              </a:rPr>
              <a:t>負面結果</a:t>
            </a:r>
            <a:r>
              <a:rPr lang="zh-TW" altLang="en-US" sz="3200" dirty="0"/>
              <a:t>，仍</a:t>
            </a:r>
            <a:r>
              <a:rPr lang="zh-TW" altLang="en-US" sz="3200" dirty="0">
                <a:solidFill>
                  <a:srgbClr val="FF0000"/>
                </a:solidFill>
              </a:rPr>
              <a:t>持續</a:t>
            </a:r>
            <a:r>
              <a:rPr lang="zh-TW" altLang="en-US" sz="3200" dirty="0"/>
              <a:t>或</a:t>
            </a:r>
            <a:r>
              <a:rPr lang="zh-TW" altLang="en-US" sz="3200" dirty="0">
                <a:solidFill>
                  <a:srgbClr val="FF0000"/>
                </a:solidFill>
              </a:rPr>
              <a:t>增加</a:t>
            </a:r>
            <a:r>
              <a:rPr lang="zh-TW" altLang="en-US" sz="3200" dirty="0"/>
              <a:t>遊戲</a:t>
            </a:r>
            <a:endParaRPr lang="en-US" altLang="zh-TW" sz="3200" dirty="0"/>
          </a:p>
          <a:p>
            <a:pPr marL="0" indent="0">
              <a:buNone/>
            </a:pPr>
            <a:r>
              <a:rPr lang="zh-TW" altLang="en-US" sz="3200" dirty="0"/>
              <a:t>此行為模式夠</a:t>
            </a:r>
            <a:r>
              <a:rPr lang="zh-TW" altLang="en-US" sz="3200" dirty="0" smtClean="0"/>
              <a:t>嚴重的話，</a:t>
            </a:r>
            <a:r>
              <a:rPr lang="zh-TW" altLang="en-US" sz="3200" dirty="0"/>
              <a:t>導致在</a:t>
            </a:r>
            <a:r>
              <a:rPr lang="zh-TW" altLang="en-US" sz="3200" dirty="0">
                <a:solidFill>
                  <a:srgbClr val="FF0000"/>
                </a:solidFill>
              </a:rPr>
              <a:t>個人</a:t>
            </a:r>
            <a:r>
              <a:rPr lang="zh-TW" altLang="en-US" sz="3200" dirty="0"/>
              <a:t>、</a:t>
            </a:r>
            <a:r>
              <a:rPr lang="zh-TW" altLang="en-US" sz="3200" dirty="0">
                <a:solidFill>
                  <a:srgbClr val="FF0000"/>
                </a:solidFill>
              </a:rPr>
              <a:t>家庭</a:t>
            </a:r>
            <a:r>
              <a:rPr lang="zh-TW" altLang="en-US" sz="3200" dirty="0"/>
              <a:t>、</a:t>
            </a:r>
            <a:r>
              <a:rPr lang="zh-TW" altLang="en-US" sz="3200" dirty="0">
                <a:solidFill>
                  <a:srgbClr val="FF0000"/>
                </a:solidFill>
              </a:rPr>
              <a:t>社交</a:t>
            </a:r>
            <a:r>
              <a:rPr lang="zh-TW" altLang="en-US" sz="3200" dirty="0"/>
              <a:t>、</a:t>
            </a:r>
            <a:r>
              <a:rPr lang="zh-TW" altLang="en-US" sz="3200" dirty="0">
                <a:solidFill>
                  <a:srgbClr val="FF0000"/>
                </a:solidFill>
              </a:rPr>
              <a:t>教育</a:t>
            </a:r>
            <a:r>
              <a:rPr lang="zh-TW" altLang="en-US" sz="3200" dirty="0"/>
              <a:t>、</a:t>
            </a:r>
            <a:r>
              <a:rPr lang="zh-TW" altLang="en-US" sz="3200" dirty="0">
                <a:solidFill>
                  <a:srgbClr val="FF0000"/>
                </a:solidFill>
              </a:rPr>
              <a:t>職業</a:t>
            </a:r>
            <a:r>
              <a:rPr lang="zh-TW" altLang="en-US" sz="3200" dirty="0"/>
              <a:t>或</a:t>
            </a:r>
            <a:r>
              <a:rPr lang="zh-TW" altLang="en-US" sz="3200" dirty="0">
                <a:solidFill>
                  <a:srgbClr val="FF0000"/>
                </a:solidFill>
              </a:rPr>
              <a:t>其他功能領域</a:t>
            </a:r>
            <a:r>
              <a:rPr lang="zh-TW" altLang="en-US" sz="3200" dirty="0"/>
              <a:t>，產生重大危害</a:t>
            </a:r>
          </a:p>
        </p:txBody>
      </p:sp>
    </p:spTree>
    <p:extLst>
      <p:ext uri="{BB962C8B-B14F-4D97-AF65-F5344CB8AC3E}">
        <p14:creationId xmlns:p14="http://schemas.microsoft.com/office/powerpoint/2010/main" val="288748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1218" cy="4601183"/>
          </a:xfrm>
        </p:spPr>
        <p:txBody>
          <a:bodyPr/>
          <a:lstStyle/>
          <a:p>
            <a:r>
              <a:rPr lang="zh-TW" altLang="en-US" dirty="0"/>
              <a:t>網路成癮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（</a:t>
            </a:r>
            <a:r>
              <a:rPr lang="en-US" altLang="zh-TW" dirty="0"/>
              <a:t> internet addition</a:t>
            </a:r>
            <a:r>
              <a:rPr lang="zh-TW" altLang="en-US" dirty="0"/>
              <a:t>）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小線索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69267" y="469557"/>
            <a:ext cx="7832581" cy="638844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zh-TW" altLang="en-US" sz="3200" dirty="0"/>
              <a:t>耐受性</a:t>
            </a:r>
            <a:endParaRPr lang="en-US" altLang="zh-TW" sz="3200" dirty="0"/>
          </a:p>
          <a:p>
            <a:pPr marL="0" indent="0">
              <a:buNone/>
            </a:pPr>
            <a:r>
              <a:rPr lang="zh-TW" altLang="en-US" sz="3200" dirty="0"/>
              <a:t>一個小時變兩個小時</a:t>
            </a:r>
            <a:endParaRPr lang="en-US" altLang="zh-TW" sz="3200" dirty="0"/>
          </a:p>
          <a:p>
            <a:pPr marL="514350" indent="-514350">
              <a:buFont typeface="+mj-lt"/>
              <a:buAutoNum type="arabicPeriod" startAt="2"/>
            </a:pPr>
            <a:r>
              <a:rPr lang="zh-TW" altLang="en-US" sz="3200" dirty="0"/>
              <a:t>比自己「想要」的時間更長</a:t>
            </a:r>
            <a:endParaRPr lang="en-US" altLang="zh-TW" sz="3200" dirty="0"/>
          </a:p>
          <a:p>
            <a:pPr marL="0" indent="0">
              <a:buNone/>
            </a:pPr>
            <a:r>
              <a:rPr lang="zh-TW" altLang="en-US" sz="3200" dirty="0"/>
              <a:t>常常比規劃的時間超出很多</a:t>
            </a:r>
            <a:endParaRPr lang="en-US" altLang="zh-TW" sz="3200" dirty="0"/>
          </a:p>
          <a:p>
            <a:pPr marL="514350" indent="-514350">
              <a:buFont typeface="+mj-lt"/>
              <a:buAutoNum type="arabicPeriod" startAt="3"/>
            </a:pPr>
            <a:r>
              <a:rPr lang="zh-TW" altLang="en-US" sz="3200" dirty="0"/>
              <a:t>我只想要上網</a:t>
            </a:r>
            <a:endParaRPr lang="en-US" altLang="zh-TW" sz="3200" dirty="0"/>
          </a:p>
          <a:p>
            <a:pPr marL="0" indent="0">
              <a:buNone/>
            </a:pPr>
            <a:r>
              <a:rPr lang="zh-TW" altLang="en-US" sz="3200" dirty="0"/>
              <a:t>整天、持續、大量、離不開</a:t>
            </a:r>
            <a:endParaRPr lang="en-US" altLang="zh-TW" sz="3200" dirty="0"/>
          </a:p>
          <a:p>
            <a:pPr marL="514350" indent="-514350">
              <a:buFont typeface="+mj-lt"/>
              <a:buAutoNum type="arabicPeriod" startAt="4"/>
            </a:pPr>
            <a:r>
              <a:rPr lang="zh-TW" altLang="en-US" sz="3200" dirty="0"/>
              <a:t>戒斷反應</a:t>
            </a:r>
            <a:endParaRPr lang="en-US" altLang="zh-TW" sz="3200" dirty="0"/>
          </a:p>
          <a:p>
            <a:pPr marL="0" indent="0">
              <a:buNone/>
            </a:pPr>
            <a:r>
              <a:rPr lang="zh-TW" altLang="en-US" sz="3200" dirty="0"/>
              <a:t>脾氣暴躁</a:t>
            </a:r>
            <a:endParaRPr lang="en-US" altLang="zh-TW" sz="3200" dirty="0"/>
          </a:p>
          <a:p>
            <a:pPr marL="514350" indent="-514350">
              <a:buFont typeface="+mj-lt"/>
              <a:buAutoNum type="arabicPeriod" startAt="5"/>
            </a:pPr>
            <a:r>
              <a:rPr lang="zh-TW" altLang="en-US" sz="3200" dirty="0"/>
              <a:t>功能受影響</a:t>
            </a:r>
            <a:endParaRPr lang="en-US" altLang="zh-TW" sz="3200" dirty="0"/>
          </a:p>
          <a:p>
            <a:pPr marL="0" indent="0">
              <a:buNone/>
            </a:pPr>
            <a:r>
              <a:rPr lang="zh-TW" altLang="en-US" sz="3200" dirty="0"/>
              <a:t>上課打瞌睡、功課忘記寫</a:t>
            </a:r>
            <a:endParaRPr lang="en-US" altLang="zh-TW" sz="3200" dirty="0"/>
          </a:p>
          <a:p>
            <a:pPr marL="514350" indent="-514350">
              <a:buFont typeface="+mj-lt"/>
              <a:buAutoNum type="arabicPeriod" startAt="6"/>
            </a:pPr>
            <a:r>
              <a:rPr lang="zh-TW" altLang="en-US" sz="3200" dirty="0"/>
              <a:t>失控了</a:t>
            </a:r>
            <a:endParaRPr lang="en-US" altLang="zh-TW" sz="3200" dirty="0"/>
          </a:p>
          <a:p>
            <a:pPr marL="0" indent="0">
              <a:buNone/>
            </a:pPr>
            <a:r>
              <a:rPr lang="zh-TW" altLang="en-US" sz="3200" dirty="0"/>
              <a:t>沒辦法控制上網的行為</a:t>
            </a:r>
            <a:endParaRPr lang="en-US" altLang="zh-TW" sz="3200" dirty="0"/>
          </a:p>
          <a:p>
            <a:pPr marL="514350" indent="-514350">
              <a:buFont typeface="+mj-lt"/>
              <a:buAutoNum type="arabicPeriod" startAt="2"/>
            </a:pPr>
            <a:endParaRPr lang="en-US" altLang="zh-TW" sz="3200" dirty="0"/>
          </a:p>
        </p:txBody>
      </p:sp>
    </p:spTree>
    <p:extLst>
      <p:ext uri="{BB962C8B-B14F-4D97-AF65-F5344CB8AC3E}">
        <p14:creationId xmlns:p14="http://schemas.microsoft.com/office/powerpoint/2010/main" val="368953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D71C602-5243-4D6C-9623-8E7886159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國小生網路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成癮狀態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E20D31B-57C2-471F-A21B-25F62EF4D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7"/>
            <a:ext cx="7315200" cy="5135639"/>
          </a:xfrm>
        </p:spPr>
        <p:txBody>
          <a:bodyPr>
            <a:normAutofit/>
          </a:bodyPr>
          <a:lstStyle/>
          <a:p>
            <a:r>
              <a:rPr lang="zh-TW" altLang="en-US" sz="3200" dirty="0"/>
              <a:t>教育部官方公佈的調查資料（嚴文廷，</a:t>
            </a:r>
            <a:r>
              <a:rPr lang="en-US" altLang="zh-TW" sz="3200" dirty="0"/>
              <a:t>2010</a:t>
            </a:r>
            <a:r>
              <a:rPr lang="zh-TW" altLang="en-US" sz="3200" dirty="0"/>
              <a:t>）：國小一年級為 </a:t>
            </a:r>
            <a:r>
              <a:rPr lang="en-US" altLang="zh-TW" sz="3200" dirty="0">
                <a:solidFill>
                  <a:srgbClr val="FF0000"/>
                </a:solidFill>
              </a:rPr>
              <a:t>3.03</a:t>
            </a:r>
            <a:r>
              <a:rPr lang="zh-TW" altLang="en-US" sz="3200" dirty="0">
                <a:solidFill>
                  <a:srgbClr val="FF0000"/>
                </a:solidFill>
              </a:rPr>
              <a:t>％，</a:t>
            </a:r>
            <a:r>
              <a:rPr lang="zh-TW" altLang="en-US" sz="3200" dirty="0"/>
              <a:t>小學二年級為 </a:t>
            </a:r>
            <a:r>
              <a:rPr lang="en-US" altLang="zh-TW" sz="3200" dirty="0">
                <a:solidFill>
                  <a:srgbClr val="FF0000"/>
                </a:solidFill>
              </a:rPr>
              <a:t>16.22%</a:t>
            </a:r>
            <a:r>
              <a:rPr lang="zh-TW" altLang="en-US" sz="3200" dirty="0"/>
              <a:t>，國小四到六年級的網路成癮高危險群，佔</a:t>
            </a:r>
            <a:r>
              <a:rPr lang="en-US" altLang="zh-TW" sz="3200" dirty="0">
                <a:solidFill>
                  <a:srgbClr val="FF0000"/>
                </a:solidFill>
              </a:rPr>
              <a:t>20.4%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endParaRPr lang="en-US" altLang="zh-TW" sz="3200" dirty="0"/>
          </a:p>
          <a:p>
            <a:r>
              <a:rPr lang="zh-TW" altLang="en-US" sz="3200" dirty="0">
                <a:solidFill>
                  <a:srgbClr val="FF0000"/>
                </a:solidFill>
              </a:rPr>
              <a:t>男學童</a:t>
            </a:r>
            <a:r>
              <a:rPr lang="zh-TW" altLang="en-US" sz="3200" dirty="0"/>
              <a:t>成癮情況較</a:t>
            </a:r>
            <a:r>
              <a:rPr lang="zh-TW" altLang="en-US" sz="3200" dirty="0">
                <a:solidFill>
                  <a:srgbClr val="FF0000"/>
                </a:solidFill>
              </a:rPr>
              <a:t>女學童嚴重</a:t>
            </a:r>
            <a:r>
              <a:rPr lang="zh-TW" altLang="en-US" sz="32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779254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EEBA7C-2BCD-47E1-A9A7-6A94DB121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網路成癮的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脈絡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7ED53CC-8944-43C6-8FEA-1C68B7E5DF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 </a:t>
            </a:r>
          </a:p>
          <a:p>
            <a:endParaRPr lang="zh-TW" altLang="en-US" dirty="0"/>
          </a:p>
        </p:txBody>
      </p:sp>
      <p:graphicFrame>
        <p:nvGraphicFramePr>
          <p:cNvPr id="4" name="資料庫圖表 3">
            <a:extLst>
              <a:ext uri="{FF2B5EF4-FFF2-40B4-BE49-F238E27FC236}">
                <a16:creationId xmlns:a16="http://schemas.microsoft.com/office/drawing/2014/main" id="{9A18C049-B7EE-4573-BE7D-C87418AED6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0619257"/>
              </p:ext>
            </p:extLst>
          </p:nvPr>
        </p:nvGraphicFramePr>
        <p:xfrm>
          <a:off x="3426816" y="-1020643"/>
          <a:ext cx="820010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資料庫圖表 4">
            <a:extLst>
              <a:ext uri="{FF2B5EF4-FFF2-40B4-BE49-F238E27FC236}">
                <a16:creationId xmlns:a16="http://schemas.microsoft.com/office/drawing/2014/main" id="{AC971FF4-5DD8-409C-8222-E6703A49F8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6985703"/>
              </p:ext>
            </p:extLst>
          </p:nvPr>
        </p:nvGraphicFramePr>
        <p:xfrm>
          <a:off x="3426816" y="1918793"/>
          <a:ext cx="8128000" cy="3483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橢圓 5">
            <a:hlinkClick r:id="rId13"/>
            <a:extLst>
              <a:ext uri="{FF2B5EF4-FFF2-40B4-BE49-F238E27FC236}">
                <a16:creationId xmlns:a16="http://schemas.microsoft.com/office/drawing/2014/main" id="{C0908519-C587-40F7-9658-C0071ABFC326}"/>
              </a:ext>
            </a:extLst>
          </p:cNvPr>
          <p:cNvSpPr/>
          <p:nvPr/>
        </p:nvSpPr>
        <p:spPr>
          <a:xfrm>
            <a:off x="5810865" y="4645152"/>
            <a:ext cx="3819832" cy="18119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持續重覆上網的行為</a:t>
            </a:r>
          </a:p>
        </p:txBody>
      </p:sp>
    </p:spTree>
    <p:extLst>
      <p:ext uri="{BB962C8B-B14F-4D97-AF65-F5344CB8AC3E}">
        <p14:creationId xmlns:p14="http://schemas.microsoft.com/office/powerpoint/2010/main" val="198442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網路成癮的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十大危險因子</a:t>
            </a: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7616637" y="1100267"/>
            <a:ext cx="4095198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600" dirty="0"/>
              <a:t>神經質</a:t>
            </a:r>
            <a:endParaRPr lang="en-US" altLang="zh-TW" sz="36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600" dirty="0"/>
              <a:t>憂鬱</a:t>
            </a:r>
            <a:endParaRPr lang="en-US" altLang="zh-TW" sz="36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600" dirty="0"/>
              <a:t>焦慮</a:t>
            </a:r>
            <a:endParaRPr lang="en-US" altLang="zh-TW" sz="36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600" dirty="0"/>
              <a:t>衝動控制不良</a:t>
            </a:r>
            <a:endParaRPr lang="en-US" altLang="zh-TW" sz="36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600" dirty="0"/>
              <a:t>敵意</a:t>
            </a:r>
            <a:endParaRPr lang="en-US" altLang="zh-TW" sz="3600" dirty="0"/>
          </a:p>
          <a:p>
            <a:pPr marL="0" indent="0">
              <a:buFont typeface="Wingdings 2" pitchFamily="18" charset="2"/>
              <a:buNone/>
            </a:pPr>
            <a:endParaRPr lang="zh-TW" altLang="en-US" dirty="0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4174068" y="1168908"/>
            <a:ext cx="3442569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200" dirty="0"/>
              <a:t>缺乏自尊</a:t>
            </a:r>
            <a:endParaRPr lang="en-US" altLang="zh-TW" sz="32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200" dirty="0"/>
              <a:t>同儕疏離</a:t>
            </a:r>
            <a:endParaRPr lang="en-US" altLang="zh-TW" sz="32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200" dirty="0"/>
              <a:t>家庭功能不佳</a:t>
            </a:r>
            <a:endParaRPr lang="en-US" altLang="zh-TW" sz="32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200" dirty="0"/>
              <a:t>課業壓力</a:t>
            </a:r>
            <a:endParaRPr lang="en-US" altLang="zh-TW" sz="3200" dirty="0"/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3200" dirty="0"/>
              <a:t>（課業挫折）</a:t>
            </a:r>
            <a:endParaRPr lang="en-US" altLang="zh-TW" sz="32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l"/>
            </a:pPr>
            <a:r>
              <a:rPr lang="zh-TW" altLang="en-US" sz="3200" dirty="0"/>
              <a:t>無聊感</a:t>
            </a:r>
            <a:endParaRPr lang="en-US" altLang="zh-TW" sz="3200" dirty="0"/>
          </a:p>
          <a:p>
            <a:pPr marL="0" indent="0">
              <a:lnSpc>
                <a:spcPct val="150000"/>
              </a:lnSpc>
              <a:buFont typeface="Wingdings 2" pitchFamily="18" charset="2"/>
              <a:buNone/>
            </a:pP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4575364" y="5689093"/>
            <a:ext cx="71364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/>
              <a:t>引自，張立人（</a:t>
            </a:r>
            <a:r>
              <a:rPr lang="en-US" altLang="zh-TW" sz="2800" dirty="0"/>
              <a:t>APP</a:t>
            </a:r>
            <a:r>
              <a:rPr lang="zh-TW" altLang="en-US" sz="2800" dirty="0"/>
              <a:t>世代在想什麼？）</a:t>
            </a:r>
            <a:endParaRPr lang="en-US" altLang="zh-TW" sz="2800" dirty="0"/>
          </a:p>
          <a:p>
            <a:r>
              <a:rPr lang="zh-TW" altLang="en-US" sz="2800" dirty="0"/>
              <a:t>（心靈工坊）</a:t>
            </a:r>
          </a:p>
        </p:txBody>
      </p:sp>
    </p:spTree>
    <p:extLst>
      <p:ext uri="{BB962C8B-B14F-4D97-AF65-F5344CB8AC3E}">
        <p14:creationId xmlns:p14="http://schemas.microsoft.com/office/powerpoint/2010/main" val="361908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網路成癮的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共病問題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54444" y="889686"/>
            <a:ext cx="3319398" cy="5247462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自殺行為</a:t>
            </a:r>
            <a:endParaRPr lang="en-US" altLang="zh-TW" sz="2800" dirty="0"/>
          </a:p>
          <a:p>
            <a:r>
              <a:rPr lang="zh-TW" altLang="en-US" sz="2800" dirty="0"/>
              <a:t>暴力行為</a:t>
            </a:r>
            <a:endParaRPr lang="en-US" altLang="zh-TW" sz="2800" dirty="0"/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4021668" y="753762"/>
            <a:ext cx="3884343" cy="53833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800" dirty="0"/>
              <a:t>注意力不足過動症</a:t>
            </a:r>
            <a:endParaRPr lang="en-US" altLang="zh-TW" sz="2800" dirty="0"/>
          </a:p>
          <a:p>
            <a:r>
              <a:rPr lang="zh-TW" altLang="en-US" sz="2800" dirty="0"/>
              <a:t>憂鬱症</a:t>
            </a:r>
            <a:endParaRPr lang="en-US" altLang="zh-TW" sz="2800" dirty="0"/>
          </a:p>
          <a:p>
            <a:r>
              <a:rPr lang="zh-TW" altLang="en-US" sz="2800" dirty="0"/>
              <a:t>焦慮症</a:t>
            </a:r>
            <a:endParaRPr lang="en-US" altLang="zh-TW" sz="2800" dirty="0"/>
          </a:p>
          <a:p>
            <a:r>
              <a:rPr lang="zh-TW" altLang="en-US" sz="2800" dirty="0"/>
              <a:t>社交畏懼症</a:t>
            </a:r>
            <a:endParaRPr lang="en-US" altLang="zh-TW" sz="2800" dirty="0"/>
          </a:p>
          <a:p>
            <a:r>
              <a:rPr lang="zh-TW" altLang="en-US" sz="2800" dirty="0"/>
              <a:t>人格障礙症（自戀型、邊緣型、反社會型、畏避型）</a:t>
            </a:r>
            <a:endParaRPr lang="en-US" altLang="zh-TW" sz="2800" dirty="0"/>
          </a:p>
          <a:p>
            <a:r>
              <a:rPr lang="zh-TW" altLang="en-US" sz="2800" dirty="0"/>
              <a:t>物質使用障礙症（菸癮、酒癮、藥物濫用）</a:t>
            </a:r>
            <a:endParaRPr lang="en-US" altLang="zh-TW" sz="2800" dirty="0"/>
          </a:p>
        </p:txBody>
      </p:sp>
    </p:spTree>
    <p:extLst>
      <p:ext uri="{BB962C8B-B14F-4D97-AF65-F5344CB8AC3E}">
        <p14:creationId xmlns:p14="http://schemas.microsoft.com/office/powerpoint/2010/main" val="16359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網路成癮之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檢測標準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zh-TW" altLang="en-US" sz="3200" dirty="0">
                <a:solidFill>
                  <a:srgbClr val="000000"/>
                </a:solidFill>
                <a:latin typeface="+mj-ea"/>
                <a:ea typeface="+mj-ea"/>
              </a:rPr>
              <a:t>美國匹茲堡大學心理學家，設定了八項檢測標準，來檢測是否具有網路成癮症。</a:t>
            </a:r>
            <a:endParaRPr kumimoji="1" lang="en-US" altLang="zh-TW" sz="3200" dirty="0">
              <a:solidFill>
                <a:srgbClr val="000000"/>
              </a:solidFill>
              <a:latin typeface="+mj-ea"/>
              <a:ea typeface="+mj-ea"/>
            </a:endParaRPr>
          </a:p>
          <a:p>
            <a:pPr marL="742950" indent="-742950">
              <a:buFont typeface="+mj-lt"/>
              <a:buAutoNum type="arabicPeriod"/>
            </a:pPr>
            <a:r>
              <a:rPr kumimoji="1" lang="zh-TW" altLang="en-US" sz="3200" dirty="0">
                <a:solidFill>
                  <a:srgbClr val="000000"/>
                </a:solidFill>
                <a:latin typeface="+mj-ea"/>
                <a:ea typeface="+mj-ea"/>
              </a:rPr>
              <a:t>受試者檢測後符合其中</a:t>
            </a:r>
            <a:r>
              <a:rPr kumimoji="1" lang="zh-TW" altLang="en-US" sz="3200" dirty="0">
                <a:solidFill>
                  <a:srgbClr val="FF0000"/>
                </a:solidFill>
                <a:latin typeface="+mj-ea"/>
                <a:ea typeface="+mj-ea"/>
              </a:rPr>
              <a:t>五</a:t>
            </a:r>
            <a:r>
              <a:rPr kumimoji="1" lang="zh-TW" altLang="en-US" sz="3200" dirty="0">
                <a:solidFill>
                  <a:srgbClr val="000000"/>
                </a:solidFill>
                <a:latin typeface="+mj-ea"/>
                <a:ea typeface="+mj-ea"/>
              </a:rPr>
              <a:t>項</a:t>
            </a:r>
            <a:endParaRPr kumimoji="1" lang="en-US" altLang="zh-TW" sz="3200" dirty="0">
              <a:solidFill>
                <a:srgbClr val="000000"/>
              </a:solidFill>
              <a:latin typeface="+mj-ea"/>
              <a:ea typeface="+mj-ea"/>
            </a:endParaRPr>
          </a:p>
          <a:p>
            <a:pPr marL="742950" indent="-742950">
              <a:buFont typeface="+mj-lt"/>
              <a:buAutoNum type="arabicPeriod"/>
            </a:pPr>
            <a:r>
              <a:rPr kumimoji="1" lang="zh-TW" altLang="en-US" sz="3200" dirty="0">
                <a:solidFill>
                  <a:srgbClr val="000000"/>
                </a:solidFill>
                <a:latin typeface="+mj-ea"/>
                <a:ea typeface="+mj-ea"/>
              </a:rPr>
              <a:t>加上每周上網時間超過</a:t>
            </a:r>
            <a:r>
              <a:rPr kumimoji="1" lang="zh-TW" altLang="en-US" sz="3200" dirty="0">
                <a:solidFill>
                  <a:srgbClr val="FF0000"/>
                </a:solidFill>
                <a:latin typeface="+mj-ea"/>
                <a:ea typeface="+mj-ea"/>
              </a:rPr>
              <a:t>四十</a:t>
            </a:r>
            <a:r>
              <a:rPr kumimoji="1" lang="zh-TW" altLang="en-US" sz="3200" dirty="0">
                <a:solidFill>
                  <a:srgbClr val="000000"/>
                </a:solidFill>
                <a:latin typeface="+mj-ea"/>
                <a:ea typeface="+mj-ea"/>
              </a:rPr>
              <a:t>小時</a:t>
            </a:r>
            <a:endParaRPr lang="zh-TW" altLang="en-US" sz="1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7277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2919" y="762000"/>
            <a:ext cx="2947482" cy="4963020"/>
          </a:xfrm>
        </p:spPr>
        <p:txBody>
          <a:bodyPr/>
          <a:lstStyle/>
          <a:p>
            <a:r>
              <a:rPr lang="zh-TW" altLang="en-US" dirty="0"/>
              <a:t>八項檢測標準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410465" y="762000"/>
            <a:ext cx="8433192" cy="5663514"/>
          </a:xfrm>
        </p:spPr>
        <p:txBody>
          <a:bodyPr>
            <a:noAutofit/>
          </a:bodyPr>
          <a:lstStyle/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zh-TW" altLang="en-US" sz="2800" dirty="0">
                <a:latin typeface="+mn-ea"/>
              </a:rPr>
              <a:t>全神貫注於網路，在下線後仍繼續想著上網情形。</a:t>
            </a:r>
            <a:endParaRPr lang="en-US" altLang="zh-TW" sz="2800" dirty="0">
              <a:latin typeface="+mn-ea"/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zh-TW" altLang="en-US" sz="2800" dirty="0">
                <a:latin typeface="+mn-ea"/>
              </a:rPr>
              <a:t>需要花更多的時間在線上能獲得滿足。</a:t>
            </a:r>
            <a:endParaRPr lang="en-US" altLang="zh-TW" sz="2800" dirty="0">
              <a:latin typeface="+mn-ea"/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zh-TW" altLang="en-US" sz="2800" dirty="0">
                <a:latin typeface="+mn-ea"/>
              </a:rPr>
              <a:t>多次努力想控制使用網路，可是都失敗。</a:t>
            </a:r>
            <a:endParaRPr lang="en-US" altLang="zh-TW" sz="2800" dirty="0">
              <a:latin typeface="+mn-ea"/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zh-TW" altLang="en-US" sz="2800" dirty="0">
                <a:latin typeface="+mn-ea"/>
              </a:rPr>
              <a:t>停止使用網路時，會覺得沮喪，心情低落容易發脾氣。</a:t>
            </a:r>
            <a:endParaRPr lang="en-US" altLang="zh-TW" sz="2800" dirty="0">
              <a:latin typeface="+mn-ea"/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zh-TW" altLang="en-US" sz="2800" dirty="0">
                <a:latin typeface="+mn-ea"/>
              </a:rPr>
              <a:t>花費在網路上的時間比預期的要長。</a:t>
            </a:r>
            <a:endParaRPr lang="en-US" altLang="zh-TW" sz="2800" dirty="0">
              <a:latin typeface="+mn-ea"/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zh-TW" altLang="en-US" sz="2800" dirty="0">
                <a:latin typeface="+mn-ea"/>
              </a:rPr>
              <a:t>為了上網，寧願影響重要的人際關係、工作、教育機會。</a:t>
            </a:r>
            <a:endParaRPr lang="en-US" altLang="zh-TW" sz="2800" dirty="0">
              <a:latin typeface="+mn-ea"/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zh-TW" altLang="en-US" sz="2800" dirty="0">
                <a:latin typeface="+mn-ea"/>
              </a:rPr>
              <a:t>曾向家人、朋友說話，隱瞞自己上網的程度。</a:t>
            </a:r>
            <a:endParaRPr lang="en-US" altLang="zh-TW" sz="2800" dirty="0">
              <a:latin typeface="+mn-ea"/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zh-TW" altLang="en-US" sz="2800" dirty="0">
                <a:latin typeface="+mn-ea"/>
              </a:rPr>
              <a:t>上網是為了逃避問題或釋放感覺（無助、罪惡、焦慮）。</a:t>
            </a:r>
          </a:p>
        </p:txBody>
      </p:sp>
    </p:spTree>
    <p:extLst>
      <p:ext uri="{BB962C8B-B14F-4D97-AF65-F5344CB8AC3E}">
        <p14:creationId xmlns:p14="http://schemas.microsoft.com/office/powerpoint/2010/main" val="86198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C32D21-29B1-4FD8-846F-8FBB421CE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危險因子與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因應之道</a:t>
            </a:r>
          </a:p>
        </p:txBody>
      </p:sp>
      <p:graphicFrame>
        <p:nvGraphicFramePr>
          <p:cNvPr id="7" name="表格 7">
            <a:extLst>
              <a:ext uri="{FF2B5EF4-FFF2-40B4-BE49-F238E27FC236}">
                <a16:creationId xmlns:a16="http://schemas.microsoft.com/office/drawing/2014/main" id="{99A65CDE-3423-45B0-AB88-439FAE23F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5112833"/>
              </p:ext>
            </p:extLst>
          </p:nvPr>
        </p:nvGraphicFramePr>
        <p:xfrm>
          <a:off x="3505200" y="126996"/>
          <a:ext cx="8229600" cy="6619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4300">
                  <a:extLst>
                    <a:ext uri="{9D8B030D-6E8A-4147-A177-3AD203B41FA5}">
                      <a16:colId xmlns:a16="http://schemas.microsoft.com/office/drawing/2014/main" val="1342850157"/>
                    </a:ext>
                  </a:extLst>
                </a:gridCol>
                <a:gridCol w="5575300">
                  <a:extLst>
                    <a:ext uri="{9D8B030D-6E8A-4147-A177-3AD203B41FA5}">
                      <a16:colId xmlns:a16="http://schemas.microsoft.com/office/drawing/2014/main" val="4206007285"/>
                    </a:ext>
                  </a:extLst>
                </a:gridCol>
              </a:tblGrid>
              <a:tr h="658842">
                <a:tc>
                  <a:txBody>
                    <a:bodyPr/>
                    <a:lstStyle/>
                    <a:p>
                      <a:r>
                        <a:rPr lang="zh-TW" altLang="en-US" sz="3600" dirty="0"/>
                        <a:t>危險因子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600" dirty="0"/>
                        <a:t>因應策略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9835696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缺乏自尊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提升成就感、自尊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2038236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缺乏社會支持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增加人際技巧、溝通能力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563329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家庭功能不佳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創造良好的家庭相處經驗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8693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生活無聊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提供有趣具變化性的活動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0399555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課業挫折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改善學習技巧、調整情緒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8763811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神經質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營造接納與支持的人際關係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8569134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憂鬱</a:t>
                      </a:r>
                      <a:endParaRPr lang="en-US" altLang="zh-TW" sz="32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提供支持接納的氣氛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718141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焦慮</a:t>
                      </a:r>
                      <a:endParaRPr lang="en-US" altLang="zh-TW" sz="32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教導放鬆技巧、人際關係策略</a:t>
                      </a:r>
                      <a:endParaRPr lang="en-US" altLang="zh-TW" sz="32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0546961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敵意</a:t>
                      </a:r>
                      <a:endParaRPr lang="en-US" altLang="zh-TW" sz="32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提供安全穩定的人際關係</a:t>
                      </a:r>
                      <a:endParaRPr lang="en-US" altLang="zh-TW" sz="32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8884557"/>
                  </a:ext>
                </a:extLst>
              </a:tr>
              <a:tr h="5960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衝動控制不良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認知行為衝動控制練習</a:t>
                      </a:r>
                      <a:endParaRPr lang="en-US" altLang="zh-TW" sz="32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7760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504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網路成癮之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輔導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34032" y="864108"/>
            <a:ext cx="8192530" cy="5120640"/>
          </a:xfrm>
        </p:spPr>
        <p:txBody>
          <a:bodyPr>
            <a:noAutofit/>
          </a:bodyPr>
          <a:lstStyle/>
          <a:p>
            <a:r>
              <a:rPr lang="zh-TW" altLang="en-US" sz="3600" dirty="0"/>
              <a:t>暢通的觀察網絡，掌握資訊</a:t>
            </a:r>
            <a:endParaRPr lang="en-US" altLang="zh-TW" sz="3600" dirty="0"/>
          </a:p>
          <a:p>
            <a:r>
              <a:rPr lang="zh-TW" altLang="en-US" sz="3600" dirty="0"/>
              <a:t>瞭解學生網路成癮的原因</a:t>
            </a:r>
            <a:endParaRPr lang="en-US" altLang="zh-TW" sz="3600" dirty="0"/>
          </a:p>
          <a:p>
            <a:r>
              <a:rPr lang="zh-TW" altLang="en-US" sz="3600" dirty="0"/>
              <a:t>讓學生認知網路成癮的</a:t>
            </a:r>
            <a:r>
              <a:rPr lang="zh-TW" altLang="en-US" sz="3600" dirty="0">
                <a:solidFill>
                  <a:srgbClr val="FF0000"/>
                </a:solidFill>
              </a:rPr>
              <a:t>嚴重性</a:t>
            </a:r>
            <a:r>
              <a:rPr lang="zh-TW" altLang="en-US" sz="3600" dirty="0"/>
              <a:t>、</a:t>
            </a:r>
            <a:r>
              <a:rPr lang="zh-TW" altLang="en-US" sz="3600" dirty="0">
                <a:solidFill>
                  <a:srgbClr val="FF0000"/>
                </a:solidFill>
              </a:rPr>
              <a:t>危害性</a:t>
            </a:r>
            <a:endParaRPr lang="en-US" altLang="zh-TW" sz="3600" dirty="0">
              <a:solidFill>
                <a:srgbClr val="FF0000"/>
              </a:solidFill>
            </a:endParaRPr>
          </a:p>
          <a:p>
            <a:r>
              <a:rPr lang="zh-TW" altLang="en-US" sz="3600" dirty="0"/>
              <a:t>協助學生重建</a:t>
            </a:r>
            <a:r>
              <a:rPr lang="zh-TW" altLang="en-US" sz="3600" dirty="0">
                <a:solidFill>
                  <a:srgbClr val="FF0000"/>
                </a:solidFill>
              </a:rPr>
              <a:t>個人興趣</a:t>
            </a:r>
            <a:r>
              <a:rPr lang="zh-TW" altLang="en-US" sz="3600" dirty="0"/>
              <a:t>及</a:t>
            </a:r>
            <a:r>
              <a:rPr lang="zh-TW" altLang="en-US" sz="3600" dirty="0">
                <a:solidFill>
                  <a:srgbClr val="FF0000"/>
                </a:solidFill>
              </a:rPr>
              <a:t>自我價值感</a:t>
            </a:r>
            <a:endParaRPr lang="en-US" altLang="zh-TW" sz="3600" dirty="0">
              <a:solidFill>
                <a:srgbClr val="FF0000"/>
              </a:solidFill>
            </a:endParaRPr>
          </a:p>
          <a:p>
            <a:r>
              <a:rPr lang="zh-TW" altLang="en-US" sz="3600" dirty="0"/>
              <a:t>輔助學生擬定</a:t>
            </a:r>
            <a:r>
              <a:rPr lang="zh-TW" altLang="en-US" sz="3600" dirty="0">
                <a:solidFill>
                  <a:srgbClr val="FF0000"/>
                </a:solidFill>
              </a:rPr>
              <a:t>改變計畫</a:t>
            </a:r>
            <a:r>
              <a:rPr lang="zh-TW" altLang="en-US" sz="3600" dirty="0"/>
              <a:t>及</a:t>
            </a:r>
            <a:r>
              <a:rPr lang="zh-TW" altLang="en-US" sz="3600" dirty="0">
                <a:solidFill>
                  <a:srgbClr val="FF0000"/>
                </a:solidFill>
              </a:rPr>
              <a:t>提供資源</a:t>
            </a:r>
            <a:endParaRPr lang="en-US" altLang="zh-TW" sz="3600" dirty="0">
              <a:solidFill>
                <a:srgbClr val="FF0000"/>
              </a:solidFill>
            </a:endParaRPr>
          </a:p>
          <a:p>
            <a:r>
              <a:rPr lang="zh-TW" altLang="en-US" sz="3600" dirty="0">
                <a:solidFill>
                  <a:srgbClr val="FF0000"/>
                </a:solidFill>
              </a:rPr>
              <a:t>轉介</a:t>
            </a:r>
          </a:p>
        </p:txBody>
      </p:sp>
    </p:spTree>
    <p:extLst>
      <p:ext uri="{BB962C8B-B14F-4D97-AF65-F5344CB8AC3E}">
        <p14:creationId xmlns:p14="http://schemas.microsoft.com/office/powerpoint/2010/main" val="107545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健康上網：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從自己開始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69268" y="864108"/>
            <a:ext cx="7840132" cy="5120640"/>
          </a:xfrm>
        </p:spPr>
        <p:txBody>
          <a:bodyPr>
            <a:normAutofit/>
          </a:bodyPr>
          <a:lstStyle/>
          <a:p>
            <a:r>
              <a:rPr lang="zh-TW" altLang="en-US" sz="2800" dirty="0"/>
              <a:t>暫時「</a:t>
            </a:r>
            <a:r>
              <a:rPr lang="zh-TW" altLang="en-US" sz="2800" b="1" dirty="0">
                <a:solidFill>
                  <a:srgbClr val="FF0000"/>
                </a:solidFill>
              </a:rPr>
              <a:t>和手機分手</a:t>
            </a:r>
            <a:r>
              <a:rPr lang="zh-TW" altLang="en-US" sz="2800" dirty="0"/>
              <a:t>」：專心做好一件事</a:t>
            </a:r>
            <a:endParaRPr lang="en-US" altLang="zh-TW" sz="2800" dirty="0"/>
          </a:p>
          <a:p>
            <a:r>
              <a:rPr lang="zh-TW" altLang="en-US" sz="2800" dirty="0"/>
              <a:t>把手機的</a:t>
            </a:r>
            <a:r>
              <a:rPr lang="zh-TW" altLang="en-US" sz="2800" u="sng" dirty="0"/>
              <a:t>聲音提醒、推播通知、鈴聲震動</a:t>
            </a:r>
            <a:r>
              <a:rPr lang="zh-TW" altLang="en-US" sz="2800" dirty="0"/>
              <a:t>都關掉</a:t>
            </a:r>
            <a:endParaRPr lang="en-US" altLang="zh-TW" sz="2800" dirty="0"/>
          </a:p>
          <a:p>
            <a:r>
              <a:rPr lang="zh-TW" altLang="en-US" sz="2800" dirty="0"/>
              <a:t>刪除非必要的</a:t>
            </a:r>
            <a:r>
              <a:rPr lang="en-US" altLang="zh-TW" sz="2800" dirty="0"/>
              <a:t>APP</a:t>
            </a:r>
          </a:p>
          <a:p>
            <a:r>
              <a:rPr lang="zh-TW" altLang="en-US" sz="2800" dirty="0"/>
              <a:t>遠離誘惑：把手機放在伸手拿不到的地方</a:t>
            </a:r>
            <a:endParaRPr lang="en-US" altLang="zh-TW" sz="2800" dirty="0"/>
          </a:p>
          <a:p>
            <a:r>
              <a:rPr lang="zh-TW" altLang="en-US" sz="2800" dirty="0"/>
              <a:t>「定時」察看手機：盡量不要「隨時」查看</a:t>
            </a:r>
            <a:endParaRPr lang="en-US" altLang="zh-TW" sz="2800" dirty="0"/>
          </a:p>
          <a:p>
            <a:r>
              <a:rPr lang="zh-TW" altLang="en-US" sz="2800" b="1" u="sng" dirty="0">
                <a:solidFill>
                  <a:srgbClr val="FF0000"/>
                </a:solidFill>
              </a:rPr>
              <a:t>停機時間</a:t>
            </a:r>
            <a:r>
              <a:rPr lang="zh-TW" altLang="en-US" sz="2800" u="sng" dirty="0"/>
              <a:t>：吃飯、睡前、與家人交談、親子互動、假日親子活動</a:t>
            </a:r>
            <a:r>
              <a:rPr lang="zh-TW" altLang="en-US" sz="2800" u="sng" dirty="0" smtClean="0"/>
              <a:t>等</a:t>
            </a:r>
            <a:endParaRPr lang="en-US" altLang="zh-TW" sz="2800" dirty="0"/>
          </a:p>
          <a:p>
            <a:r>
              <a:rPr lang="zh-TW" altLang="en-US" sz="2800" b="1" dirty="0">
                <a:solidFill>
                  <a:srgbClr val="FF0000"/>
                </a:solidFill>
              </a:rPr>
              <a:t>停機地點</a:t>
            </a:r>
            <a:r>
              <a:rPr lang="zh-TW" altLang="en-US" sz="2800" dirty="0"/>
              <a:t>：餐桌、臥室、書房</a:t>
            </a:r>
            <a:endParaRPr lang="en-US" altLang="zh-TW" sz="2800" dirty="0"/>
          </a:p>
        </p:txBody>
      </p:sp>
    </p:spTree>
    <p:extLst>
      <p:ext uri="{BB962C8B-B14F-4D97-AF65-F5344CB8AC3E}">
        <p14:creationId xmlns:p14="http://schemas.microsoft.com/office/powerpoint/2010/main" val="51550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71CAAB0-5D6E-42E3-9DDE-FA91F8F43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健康自癒法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0F1205-B9DC-4BEE-B26C-D0B15F3EEA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7" y="864108"/>
            <a:ext cx="7968506" cy="5120640"/>
          </a:xfrm>
        </p:spPr>
        <p:txBody>
          <a:bodyPr>
            <a:normAutofit/>
          </a:bodyPr>
          <a:lstStyle/>
          <a:p>
            <a:r>
              <a:rPr lang="zh-TW" altLang="en-US" sz="3600" dirty="0"/>
              <a:t>睡眠</a:t>
            </a:r>
            <a:endParaRPr lang="en-US" altLang="zh-TW" sz="3600" dirty="0"/>
          </a:p>
          <a:p>
            <a:r>
              <a:rPr lang="zh-TW" altLang="en-US" sz="2600" dirty="0"/>
              <a:t>電腦手機都運用</a:t>
            </a:r>
            <a:r>
              <a:rPr lang="en-US" altLang="zh-TW" sz="2600" dirty="0"/>
              <a:t>LED</a:t>
            </a:r>
            <a:r>
              <a:rPr lang="zh-TW" altLang="en-US" sz="2600" dirty="0"/>
              <a:t>光源</a:t>
            </a:r>
            <a:endParaRPr lang="en-US" altLang="zh-TW" sz="2600" dirty="0"/>
          </a:p>
          <a:p>
            <a:r>
              <a:rPr lang="zh-TW" altLang="en-US" sz="2600" dirty="0"/>
              <a:t>晚上建議改為橘光，才能減少對生理</a:t>
            </a:r>
            <a:r>
              <a:rPr lang="zh-TW" altLang="en-US" sz="2600" dirty="0" smtClean="0"/>
              <a:t>不當的干擾</a:t>
            </a:r>
            <a:endParaRPr lang="en-US" altLang="zh-TW" sz="2600" dirty="0"/>
          </a:p>
          <a:p>
            <a:endParaRPr lang="en-US" altLang="zh-TW" sz="3600" dirty="0"/>
          </a:p>
          <a:p>
            <a:r>
              <a:rPr lang="zh-TW" altLang="en-US" sz="3600" dirty="0"/>
              <a:t>飲食</a:t>
            </a:r>
            <a:endParaRPr lang="en-US" altLang="zh-TW" sz="3600" dirty="0"/>
          </a:p>
          <a:p>
            <a:r>
              <a:rPr lang="zh-TW" altLang="en-US" sz="2600" dirty="0"/>
              <a:t>遠離高糖、高油（飽和脂肪）、低纖、化學添加物</a:t>
            </a:r>
            <a:endParaRPr lang="en-US" altLang="zh-TW" sz="2600" dirty="0"/>
          </a:p>
          <a:p>
            <a:r>
              <a:rPr lang="zh-TW" altLang="en-US" sz="2600" dirty="0"/>
              <a:t>全穀類食物、綠色蔬菜、莓果類、根莖類、黃豆、白肉、好油</a:t>
            </a:r>
          </a:p>
        </p:txBody>
      </p:sp>
    </p:spTree>
    <p:extLst>
      <p:ext uri="{BB962C8B-B14F-4D97-AF65-F5344CB8AC3E}">
        <p14:creationId xmlns:p14="http://schemas.microsoft.com/office/powerpoint/2010/main" val="1904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EC8DFAD-CC57-43D8-89D4-F7CBAD793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13EF8C3-D2AA-47D3-A827-CF75BB711B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/>
              <a:t>謝謝聆聽</a:t>
            </a:r>
          </a:p>
        </p:txBody>
      </p:sp>
    </p:spTree>
    <p:extLst>
      <p:ext uri="{BB962C8B-B14F-4D97-AF65-F5344CB8AC3E}">
        <p14:creationId xmlns:p14="http://schemas.microsoft.com/office/powerpoint/2010/main" val="154817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框架">
  <a:themeElements>
    <a:clrScheme name="框架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框架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框架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TM02900720[[fn=要素]]</Template>
  <TotalTime>1170</TotalTime>
  <Words>750</Words>
  <Application>Microsoft Office PowerPoint</Application>
  <PresentationFormat>寬螢幕</PresentationFormat>
  <Paragraphs>124</Paragraphs>
  <Slides>14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14</vt:i4>
      </vt:variant>
    </vt:vector>
  </HeadingPairs>
  <TitlesOfParts>
    <vt:vector size="23" baseType="lpstr">
      <vt:lpstr>微軟正黑體</vt:lpstr>
      <vt:lpstr>新細明體</vt:lpstr>
      <vt:lpstr>Calibri</vt:lpstr>
      <vt:lpstr>Calibri Light</vt:lpstr>
      <vt:lpstr>Corbel</vt:lpstr>
      <vt:lpstr>Wingdings</vt:lpstr>
      <vt:lpstr>Wingdings 2</vt:lpstr>
      <vt:lpstr>HDOfficeLightV0</vt:lpstr>
      <vt:lpstr>框架</vt:lpstr>
      <vt:lpstr>網路成癮的辨識與輔導</vt:lpstr>
      <vt:lpstr>遊戲成癮 障礙症</vt:lpstr>
      <vt:lpstr>網路成癮 （ internet addition） 小線索</vt:lpstr>
      <vt:lpstr>國小生網路 成癮狀態</vt:lpstr>
      <vt:lpstr>網路成癮的 脈絡</vt:lpstr>
      <vt:lpstr>網路成癮的 十大危險因子</vt:lpstr>
      <vt:lpstr>網路成癮的 共病問題</vt:lpstr>
      <vt:lpstr>網路成癮之 檢測標準</vt:lpstr>
      <vt:lpstr>八項檢測標準</vt:lpstr>
      <vt:lpstr>危險因子與 因應之道</vt:lpstr>
      <vt:lpstr>網路成癮之 輔導</vt:lpstr>
      <vt:lpstr>健康上網： 從自己開始</vt:lpstr>
      <vt:lpstr>健康自癒法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網路成癮的辨識</dc:title>
  <dc:creator>Windows 使用者</dc:creator>
  <cp:lastModifiedBy>Windows 使用者</cp:lastModifiedBy>
  <cp:revision>41</cp:revision>
  <dcterms:created xsi:type="dcterms:W3CDTF">2019-11-22T01:26:28Z</dcterms:created>
  <dcterms:modified xsi:type="dcterms:W3CDTF">2019-12-04T05:23:53Z</dcterms:modified>
</cp:coreProperties>
</file>